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42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509" r:id="rId10"/>
    <p:sldId id="2468" r:id="rId11"/>
    <p:sldId id="2488" r:id="rId12"/>
    <p:sldId id="2474" r:id="rId13"/>
    <p:sldId id="2489" r:id="rId14"/>
    <p:sldId id="2490" r:id="rId15"/>
    <p:sldId id="2479" r:id="rId16"/>
    <p:sldId id="2491" r:id="rId17"/>
    <p:sldId id="2495" r:id="rId18"/>
    <p:sldId id="2493" r:id="rId19"/>
    <p:sldId id="2481" r:id="rId20"/>
    <p:sldId id="2494" r:id="rId21"/>
    <p:sldId id="2492" r:id="rId22"/>
    <p:sldId id="2471" r:id="rId23"/>
    <p:sldId id="2472" r:id="rId24"/>
    <p:sldId id="2477" r:id="rId25"/>
    <p:sldId id="2496" r:id="rId26"/>
    <p:sldId id="2497" r:id="rId27"/>
    <p:sldId id="2500" r:id="rId28"/>
    <p:sldId id="2499" r:id="rId29"/>
    <p:sldId id="2501" r:id="rId30"/>
    <p:sldId id="2502" r:id="rId31"/>
    <p:sldId id="2503" r:id="rId32"/>
    <p:sldId id="2504" r:id="rId33"/>
    <p:sldId id="2505" r:id="rId34"/>
    <p:sldId id="2506" r:id="rId35"/>
    <p:sldId id="2508" r:id="rId36"/>
    <p:sldId id="2507" r:id="rId37"/>
    <p:sldId id="2511" r:id="rId38"/>
    <p:sldId id="2510" r:id="rId39"/>
    <p:sldId id="2512" r:id="rId40"/>
    <p:sldId id="2513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A5C"/>
    <a:srgbClr val="A53F52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957" autoAdjust="0"/>
  </p:normalViewPr>
  <p:slideViewPr>
    <p:cSldViewPr snapToGrid="0">
      <p:cViewPr>
        <p:scale>
          <a:sx n="100" d="100"/>
          <a:sy n="100" d="100"/>
        </p:scale>
        <p:origin x="93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Privatni moramo da čuvamo u tajnosti, a javni oglašavamo svima ili entitetu sa kojim želimo da komuniciramo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5) Koristite svakodnevno prilikom online komunikacije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Ukoliko sajt koristi httpS protokol, što je veliki procenat današnjih sajtova, možete da kliknete na katanac u search baru u browseru i proverite koji sertifikat koristi sajt. Na primer sajt ETF-a koristi RSA koji takođe i dalje koristi velika većina internet sajtova. On se oslanja na faktorizaciju prostih brojeva i koristi se već 40ak godina, ali ECDSA će ga verovatno zameniti oko 2030-te, zbog efikasnosti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Sa </a:t>
            </a:r>
            <a:r>
              <a:rPr lang="en-US" dirty="0" err="1"/>
              <a:t>jedna</a:t>
            </a:r>
            <a:r>
              <a:rPr lang="sr-Latn-RS" dirty="0"/>
              <a:t>činom oblika X. </a:t>
            </a:r>
            <a:r>
              <a:rPr lang="en-US" dirty="0" err="1"/>
              <a:t>Vizuelni</a:t>
            </a:r>
            <a:r>
              <a:rPr lang="en-US" dirty="0"/>
              <a:t>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beskona</a:t>
            </a:r>
            <a:r>
              <a:rPr lang="sr-Latn-RS" dirty="0"/>
              <a:t>čnim poljem realnih brojeva, tj. jednačina bi bila bez mod p, jer je u suprotnom veoma teško, tj. nemoguće zamisliti šta se dešava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53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301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98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72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845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991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259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32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1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208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906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461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075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1) Sada je moguće i specifično se referisati na određenu transakciju unutar bloka, i neki stvarni sistemi to zaista i implementiraju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117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53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1) Sada je moguće i specifično se referisati na određenu transakciju unutar bloka, i neki stvarni sistemi to zaista i implementiraju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29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Preko porta 3000 ili 8000</a:t>
            </a:r>
            <a:r>
              <a:rPr lang="en-US" dirty="0"/>
              <a:t> koji je proxy 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5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38607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85346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32969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879811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u</a:t>
            </a: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87010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31882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88224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70854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76220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6" y="1881943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≡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dostupan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gde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mo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že da dopiše transakciju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koriste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546082" y="1329699"/>
            <a:ext cx="6616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" b="369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To ovde nije potrebno jer želimo da </a:t>
            </a:r>
            <a:r>
              <a:rPr lang="sr-Latn-RS" sz="2000" u="sng" dirty="0">
                <a:solidFill>
                  <a:sysClr val="windowText" lastClr="000000"/>
                </a:solidFill>
                <a:latin typeface="Calibri" panose="020F0502020204030204"/>
              </a:rPr>
              <a:t>bilo 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može da      proveri da je 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19050"/>
            <a:ext cx="5176498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D5193-CEA5-38E3-42A8-0082C43F358C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853C99A-77E1-26FD-0C4F-2A2A1571F11D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10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5" y="19050"/>
            <a:ext cx="5180845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37FB0-0B0D-2D69-6E3F-E87D5E3122FF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D034D4-3AA4-91EE-57C2-D326CAB59CA9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21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" y="19782"/>
            <a:ext cx="12151073" cy="650346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67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042406"/>
              </a:xfrm>
              <a:prstGeom prst="rect">
                <a:avLst/>
              </a:prstGeom>
              <a:blipFill>
                <a:blip r:embed="rId3"/>
                <a:stretch>
                  <a:fillRect l="-934" t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19050"/>
            <a:ext cx="5153410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37FB0-0B0D-2D69-6E3F-E87D5E3122FF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D034D4-3AA4-91EE-57C2-D326CAB59CA9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62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3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221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2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104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56579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(x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+ 7) mod 115792089237316195423570985008 687907852837564279074904382605163141518161494337</a:t>
                </a: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5657959"/>
              </a:xfrm>
              <a:prstGeom prst="rect">
                <a:avLst/>
              </a:prstGeom>
              <a:blipFill>
                <a:blip r:embed="rId3"/>
                <a:stretch>
                  <a:fillRect l="-934" t="-647" r="-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21431"/>
            <a:ext cx="5153410" cy="6815137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37FB0-0B0D-2D69-6E3F-E87D5E3122FF}"/>
              </a:ext>
            </a:extLst>
          </p:cNvPr>
          <p:cNvSpPr txBox="1"/>
          <p:nvPr/>
        </p:nvSpPr>
        <p:spPr>
          <a:xfrm>
            <a:off x="8788939" y="321824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1D034D4-3AA4-91EE-57C2-D326CAB59CA9}"/>
              </a:ext>
            </a:extLst>
          </p:cNvPr>
          <p:cNvSpPr/>
          <p:nvPr/>
        </p:nvSpPr>
        <p:spPr>
          <a:xfrm rot="5400000">
            <a:off x="8940267" y="2507577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54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795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31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/>
              <p:nvPr/>
            </p:nvSpPr>
            <p:spPr>
              <a:xfrm>
                <a:off x="542485" y="1606698"/>
                <a:ext cx="3306501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Potpis =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)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Pre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slanja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Parametri krive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Početna tačka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He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 funkcija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𝐻𝐴𝑆𝐻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485" y="1606698"/>
                <a:ext cx="3306501" cy="1862048"/>
              </a:xfrm>
              <a:prstGeom prst="rect">
                <a:avLst/>
              </a:prstGeom>
              <a:blipFill>
                <a:blip r:embed="rId3"/>
                <a:stretch>
                  <a:fillRect l="-2030" t="-1967" b="-5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/>
              <p:nvPr/>
            </p:nvSpPr>
            <p:spPr>
              <a:xfrm>
                <a:off x="7587653" y="1606698"/>
                <a:ext cx="4061862" cy="2757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</a:rPr>
                  <a:t>Validacija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</a:rPr>
                  <a:t>Dobija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, </a:t>
                </a:r>
                <a:r>
                  <a:rPr lang="sr-Latn-RS" sz="2000" dirty="0">
                    <a:solidFill>
                      <a:sysClr val="windowText" lastClr="00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)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i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je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validna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akko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7653" y="1606698"/>
                <a:ext cx="4061862" cy="2757743"/>
              </a:xfrm>
              <a:prstGeom prst="rect">
                <a:avLst/>
              </a:prstGeom>
              <a:blipFill>
                <a:blip r:embed="rId4"/>
                <a:stretch>
                  <a:fillRect l="-1652" t="-1327" r="-150" b="-3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/>
              <p:nvPr/>
            </p:nvSpPr>
            <p:spPr>
              <a:xfrm>
                <a:off x="4065069" y="1597247"/>
                <a:ext cx="3306501" cy="28683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Slanje</a:t>
                </a:r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1800" b="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069" y="1597247"/>
                <a:ext cx="3306501" cy="2868349"/>
              </a:xfrm>
              <a:prstGeom prst="rect">
                <a:avLst/>
              </a:prstGeom>
              <a:blipFill>
                <a:blip r:embed="rId5"/>
                <a:stretch>
                  <a:fillRect l="-2030" t="-10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D9C89B34-217D-027F-F39F-AD8C0D8490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4742594"/>
            <a:ext cx="12192001" cy="211540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814D6B-3FA1-C54E-73DD-BD79221F7066}"/>
              </a:ext>
            </a:extLst>
          </p:cNvPr>
          <p:cNvSpPr txBox="1"/>
          <p:nvPr/>
        </p:nvSpPr>
        <p:spPr>
          <a:xfrm>
            <a:off x="4690076" y="5415575"/>
            <a:ext cx="32176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KEYS PRIMER</a:t>
            </a:r>
          </a:p>
        </p:txBody>
      </p:sp>
    </p:spTree>
    <p:extLst>
      <p:ext uri="{BB962C8B-B14F-4D97-AF65-F5344CB8AC3E}">
        <p14:creationId xmlns:p14="http://schemas.microsoft.com/office/powerpoint/2010/main" val="9084413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</p:spTree>
    <p:extLst>
      <p:ext uri="{BB962C8B-B14F-4D97-AF65-F5344CB8AC3E}">
        <p14:creationId xmlns:p14="http://schemas.microsoft.com/office/powerpoint/2010/main" val="7852201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E51DA5-EBB4-73EF-26C4-67153A064E78}"/>
              </a:ext>
            </a:extLst>
          </p:cNvPr>
          <p:cNvSpPr txBox="1"/>
          <p:nvPr/>
        </p:nvSpPr>
        <p:spPr>
          <a:xfrm>
            <a:off x="542484" y="1606698"/>
            <a:ext cx="1110702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elliptic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'secp256k1’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C678DD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keyFromPrivate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bigInt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'#private'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senderMsg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hexSignature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sign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toDER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keyFromPublic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'#public'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E06C7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receiverSignature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800B5C-9756-D8E6-3C24-58B9D74628C2}"/>
              </a:ext>
            </a:extLst>
          </p:cNvPr>
          <p:cNvSpPr txBox="1"/>
          <p:nvPr/>
        </p:nvSpPr>
        <p:spPr>
          <a:xfrm>
            <a:off x="906211" y="3850815"/>
            <a:ext cx="10379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UBACITI U GRAFIK POZIVA FUNKCIJA</a:t>
            </a:r>
            <a:r>
              <a:rPr lang="sr-Latn-RS" sz="4400" dirty="0">
                <a:solidFill>
                  <a:srgbClr val="FF0000"/>
                </a:solidFill>
              </a:rPr>
              <a:t> MOŽDA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1856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</a:t>
            </a:r>
            <a:r>
              <a:rPr lang="en-US" sz="2400" u="sng" dirty="0" err="1">
                <a:solidFill>
                  <a:srgbClr val="A53F52"/>
                </a:solidFill>
                <a:latin typeface="Calibri" panose="020F0502020204030204"/>
              </a:rPr>
              <a:t>kopira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Lukinu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prethodnu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 transakciju: Luka šalje Andreju 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5£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125791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32969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Moramo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obezbediti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da je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svaka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transakcija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unikatna</a:t>
            </a: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86B-6089-89BE-D672-BCC645A7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723" y="3571528"/>
            <a:ext cx="6534150" cy="124234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3500000" scaled="1"/>
              <a:tileRect/>
            </a:gra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EE979A-7197-380C-C3EC-EBE93D783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3123" y="1891862"/>
            <a:ext cx="6534150" cy="123825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8900000" scaled="1"/>
              <a:tileRect/>
            </a:gra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9150A-FBC1-7D09-4C51-57AC6E231BC6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727889"/>
            <a:ext cx="528942" cy="372473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C6BE76-A913-215F-543D-013BEB0E25EA}"/>
              </a:ext>
            </a:extLst>
          </p:cNvPr>
          <p:cNvSpPr txBox="1"/>
          <p:nvPr/>
        </p:nvSpPr>
        <p:spPr>
          <a:xfrm>
            <a:off x="770317" y="3361526"/>
            <a:ext cx="1906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(Transaction)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ID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identifikator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transakcije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po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pošiljaocu</a:t>
            </a:r>
            <a:endParaRPr lang="sr-Latn-RS" sz="2000" dirty="0">
              <a:solidFill>
                <a:srgbClr val="EA9A5C"/>
              </a:solidFill>
              <a:latin typeface="Calibri" panose="020F0502020204030204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3080A7-6228-6861-A862-492AE4A045D5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727889"/>
            <a:ext cx="528942" cy="738836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B57859-4530-161B-0F40-BE3DEB923461}"/>
              </a:ext>
            </a:extLst>
          </p:cNvPr>
          <p:cNvCxnSpPr>
            <a:cxnSpLocks/>
          </p:cNvCxnSpPr>
          <p:nvPr/>
        </p:nvCxnSpPr>
        <p:spPr>
          <a:xfrm flipV="1">
            <a:off x="5148955" y="4668253"/>
            <a:ext cx="279693" cy="471638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E22A7A-B3A6-3089-D3B2-1B1CDA6C13F3}"/>
              </a:ext>
            </a:extLst>
          </p:cNvPr>
          <p:cNvCxnSpPr>
            <a:cxnSpLocks/>
          </p:cNvCxnSpPr>
          <p:nvPr/>
        </p:nvCxnSpPr>
        <p:spPr>
          <a:xfrm flipV="1">
            <a:off x="5148955" y="4310582"/>
            <a:ext cx="125465" cy="8293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75D30EB-6F71-EA5B-A4DD-72C94868D3C2}"/>
              </a:ext>
            </a:extLst>
          </p:cNvPr>
          <p:cNvCxnSpPr>
            <a:cxnSpLocks/>
          </p:cNvCxnSpPr>
          <p:nvPr/>
        </p:nvCxnSpPr>
        <p:spPr>
          <a:xfrm>
            <a:off x="5954233" y="3130112"/>
            <a:ext cx="0" cy="425094"/>
          </a:xfrm>
          <a:prstGeom prst="straightConnector1">
            <a:avLst/>
          </a:prstGeom>
          <a:ln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783856C-CFCB-97F2-D195-E16179F41772}"/>
              </a:ext>
            </a:extLst>
          </p:cNvPr>
          <p:cNvSpPr txBox="1"/>
          <p:nvPr/>
        </p:nvSpPr>
        <p:spPr>
          <a:xfrm>
            <a:off x="4204695" y="5171059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pošiljaoca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A2B0E9-BB70-F4A4-EBD4-A31A9AE6DAF2}"/>
              </a:ext>
            </a:extLst>
          </p:cNvPr>
          <p:cNvSpPr txBox="1"/>
          <p:nvPr/>
        </p:nvSpPr>
        <p:spPr>
          <a:xfrm>
            <a:off x="6763354" y="5192650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primaoca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FBD28A1-B5E2-A9A8-5674-D4FA05722F32}"/>
              </a:ext>
            </a:extLst>
          </p:cNvPr>
          <p:cNvCxnSpPr>
            <a:cxnSpLocks/>
          </p:cNvCxnSpPr>
          <p:nvPr/>
        </p:nvCxnSpPr>
        <p:spPr>
          <a:xfrm flipH="1" flipV="1">
            <a:off x="6800628" y="4668253"/>
            <a:ext cx="456286" cy="524397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D69012-B85C-53AA-8605-53FA1AEEF094}"/>
              </a:ext>
            </a:extLst>
          </p:cNvPr>
          <p:cNvCxnSpPr>
            <a:cxnSpLocks/>
          </p:cNvCxnSpPr>
          <p:nvPr/>
        </p:nvCxnSpPr>
        <p:spPr>
          <a:xfrm flipH="1" flipV="1">
            <a:off x="6807193" y="4279756"/>
            <a:ext cx="449721" cy="912894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DEEB69B-BA36-4DE3-2D64-FC8D7FEC6EA5}"/>
              </a:ext>
            </a:extLst>
          </p:cNvPr>
          <p:cNvSpPr txBox="1"/>
          <p:nvPr/>
        </p:nvSpPr>
        <p:spPr>
          <a:xfrm>
            <a:off x="8744586" y="5171059"/>
            <a:ext cx="2037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Potpis </a:t>
            </a:r>
            <a:r>
              <a:rPr lang="sr-Latn-RS" sz="2000" dirty="0">
                <a:latin typeface="Calibri" panose="020F0502020204030204"/>
              </a:rPr>
              <a:t>pošiljaoca (jedinstven za svaku transakciju)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6CB265-F8AE-D3E6-3D16-4382742911B1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321749"/>
            <a:ext cx="533377" cy="818142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998709-B3F5-5A74-04C8-2F44FD4E1E4D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714682"/>
            <a:ext cx="531415" cy="4252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3108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8150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rgbClr val="FF0000"/>
                </a:solidFill>
              </a:rPr>
              <a:t>SIGNED TXS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Marka da izmeni svoju prethodnu transakciju nakon što ju je Sofija obradila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5016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TEŽINA RUDARENJA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32969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Potrebno je namerno uvesti problem koji je računarima komplikovan za rešavanje.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86B-6089-89BE-D672-BCC645A7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723" y="3571528"/>
            <a:ext cx="6534150" cy="124234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3500000" scaled="1"/>
              <a:tileRect/>
            </a:gra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EE979A-7197-380C-C3EC-EBE93D783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3123" y="1891862"/>
            <a:ext cx="6534150" cy="123825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8900000" scaled="1"/>
              <a:tileRect/>
            </a:gra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9150A-FBC1-7D09-4C51-57AC6E231BC6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727889"/>
            <a:ext cx="528942" cy="372473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C6BE76-A913-215F-543D-013BEB0E25EA}"/>
              </a:ext>
            </a:extLst>
          </p:cNvPr>
          <p:cNvSpPr txBox="1"/>
          <p:nvPr/>
        </p:nvSpPr>
        <p:spPr>
          <a:xfrm>
            <a:off x="770317" y="3361526"/>
            <a:ext cx="1906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(Transaction)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ID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identifikator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transakcije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po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pošiljaocu</a:t>
            </a:r>
            <a:endParaRPr lang="sr-Latn-RS" sz="2000" dirty="0">
              <a:solidFill>
                <a:srgbClr val="EA9A5C"/>
              </a:solidFill>
              <a:latin typeface="Calibri" panose="020F0502020204030204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3080A7-6228-6861-A862-492AE4A045D5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727889"/>
            <a:ext cx="528942" cy="738836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B57859-4530-161B-0F40-BE3DEB923461}"/>
              </a:ext>
            </a:extLst>
          </p:cNvPr>
          <p:cNvCxnSpPr>
            <a:cxnSpLocks/>
          </p:cNvCxnSpPr>
          <p:nvPr/>
        </p:nvCxnSpPr>
        <p:spPr>
          <a:xfrm flipV="1">
            <a:off x="5148955" y="4668253"/>
            <a:ext cx="279693" cy="471638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E22A7A-B3A6-3089-D3B2-1B1CDA6C13F3}"/>
              </a:ext>
            </a:extLst>
          </p:cNvPr>
          <p:cNvCxnSpPr>
            <a:cxnSpLocks/>
          </p:cNvCxnSpPr>
          <p:nvPr/>
        </p:nvCxnSpPr>
        <p:spPr>
          <a:xfrm flipV="1">
            <a:off x="5148955" y="4310582"/>
            <a:ext cx="125465" cy="8293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75D30EB-6F71-EA5B-A4DD-72C94868D3C2}"/>
              </a:ext>
            </a:extLst>
          </p:cNvPr>
          <p:cNvCxnSpPr>
            <a:cxnSpLocks/>
          </p:cNvCxnSpPr>
          <p:nvPr/>
        </p:nvCxnSpPr>
        <p:spPr>
          <a:xfrm>
            <a:off x="5954233" y="3130112"/>
            <a:ext cx="0" cy="425094"/>
          </a:xfrm>
          <a:prstGeom prst="straightConnector1">
            <a:avLst/>
          </a:prstGeom>
          <a:ln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783856C-CFCB-97F2-D195-E16179F41772}"/>
              </a:ext>
            </a:extLst>
          </p:cNvPr>
          <p:cNvSpPr txBox="1"/>
          <p:nvPr/>
        </p:nvSpPr>
        <p:spPr>
          <a:xfrm>
            <a:off x="4204695" y="5171059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pošiljaoca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A2B0E9-BB70-F4A4-EBD4-A31A9AE6DAF2}"/>
              </a:ext>
            </a:extLst>
          </p:cNvPr>
          <p:cNvSpPr txBox="1"/>
          <p:nvPr/>
        </p:nvSpPr>
        <p:spPr>
          <a:xfrm>
            <a:off x="6763354" y="5192650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primaoca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FBD28A1-B5E2-A9A8-5674-D4FA05722F32}"/>
              </a:ext>
            </a:extLst>
          </p:cNvPr>
          <p:cNvCxnSpPr>
            <a:cxnSpLocks/>
          </p:cNvCxnSpPr>
          <p:nvPr/>
        </p:nvCxnSpPr>
        <p:spPr>
          <a:xfrm flipH="1" flipV="1">
            <a:off x="6800628" y="4668253"/>
            <a:ext cx="456286" cy="524397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D69012-B85C-53AA-8605-53FA1AEEF094}"/>
              </a:ext>
            </a:extLst>
          </p:cNvPr>
          <p:cNvCxnSpPr>
            <a:cxnSpLocks/>
          </p:cNvCxnSpPr>
          <p:nvPr/>
        </p:nvCxnSpPr>
        <p:spPr>
          <a:xfrm flipH="1" flipV="1">
            <a:off x="6807193" y="4279756"/>
            <a:ext cx="449721" cy="912894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DEEB69B-BA36-4DE3-2D64-FC8D7FEC6EA5}"/>
              </a:ext>
            </a:extLst>
          </p:cNvPr>
          <p:cNvSpPr txBox="1"/>
          <p:nvPr/>
        </p:nvSpPr>
        <p:spPr>
          <a:xfrm>
            <a:off x="8744586" y="5171059"/>
            <a:ext cx="2037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Potpis </a:t>
            </a:r>
            <a:r>
              <a:rPr lang="sr-Latn-RS" sz="2000" dirty="0">
                <a:latin typeface="Calibri" panose="020F0502020204030204"/>
              </a:rPr>
              <a:t>pošiljaoca (jedinstven za svaku transakciju)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6CB265-F8AE-D3E6-3D16-4382742911B1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321749"/>
            <a:ext cx="533377" cy="818142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998709-B3F5-5A74-04C8-2F44FD4E1E4D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714682"/>
            <a:ext cx="531415" cy="4252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66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0226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43056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75885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60669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60669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60669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72767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08675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9952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58800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60815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POKRETANJE I PRISTUP APLIKACIJI</a:t>
            </a:r>
          </a:p>
          <a:p>
            <a:endParaRPr lang="en-US" dirty="0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077E04-449E-D9E4-8A64-EA912DEDAD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6010">
            <a:off x="9052010" y="1094053"/>
            <a:ext cx="2238153" cy="4979486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EA0F8B-DC82-EF42-592D-75CB97DFB3E4}"/>
              </a:ext>
            </a:extLst>
          </p:cNvPr>
          <p:cNvSpPr txBox="1"/>
          <p:nvPr/>
        </p:nvSpPr>
        <p:spPr>
          <a:xfrm>
            <a:off x="542486" y="1386075"/>
            <a:ext cx="7981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server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pokre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će iz CLI komandom </a:t>
            </a:r>
            <a:r>
              <a:rPr lang="en-US" dirty="0" err="1">
                <a:latin typeface="Consolas" panose="020B0609020204030204" pitchFamily="49" charset="0"/>
              </a:rPr>
              <a:t>npm</a:t>
            </a:r>
            <a:r>
              <a:rPr lang="en-US" dirty="0">
                <a:latin typeface="Consolas" panose="020B0609020204030204" pitchFamily="49" charset="0"/>
              </a:rPr>
              <a:t> run ./index.js</a:t>
            </a:r>
            <a:endParaRPr lang="sr-Latn-RS" dirty="0">
              <a:latin typeface="Consolas" panose="020B0609020204030204" pitchFamily="49" charset="0"/>
            </a:endParaRPr>
          </a:p>
          <a:p>
            <a:pPr>
              <a:spcAft>
                <a:spcPts val="1200"/>
              </a:spcAft>
            </a:pPr>
            <a:r>
              <a:rPr lang="sr-Latn-RS" sz="2000" dirty="0"/>
              <a:t>Može joj se pristupiti sa više uređaje preko web browsera unutar iste mreže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7288C7-61C7-E918-A9D9-B717D213DE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86" y="2458113"/>
            <a:ext cx="7676872" cy="387167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81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341963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2684</TotalTime>
  <Words>2780</Words>
  <Application>Microsoft Office PowerPoint</Application>
  <PresentationFormat>Widescreen</PresentationFormat>
  <Paragraphs>331</Paragraphs>
  <Slides>40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Consolas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43</cp:revision>
  <dcterms:created xsi:type="dcterms:W3CDTF">2023-03-04T15:09:55Z</dcterms:created>
  <dcterms:modified xsi:type="dcterms:W3CDTF">2023-05-07T08:24:13Z</dcterms:modified>
</cp:coreProperties>
</file>

<file path=docProps/thumbnail.jpeg>
</file>